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Average"/>
      <p:regular r:id="rId62"/>
    </p:embeddedFont>
    <p:embeddedFont>
      <p:font typeface="Oswald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verage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Oswald-bold.fntdata"/><Relationship Id="rId63" Type="http://schemas.openxmlformats.org/officeDocument/2006/relationships/font" Target="fonts/Oswa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f58c8a3a1_1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f58c8a3a1_1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f58c8a3a1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f58c8a3a1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f58c8a3a1_1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f58c8a3a1_1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f58c8a3a1_1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f58c8a3a1_1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f58c8a3a1_1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f58c8a3a1_1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f58c8a3a1_1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f58c8a3a1_1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f58c8a3a1_1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f58c8a3a1_1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f58c8a3a1_1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f58c8a3a1_1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f58c8a3a1_1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f58c8a3a1_1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f635533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f635533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58c8a3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58c8a3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f6355337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f635533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f63e2830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f63e283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f63e283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f63e283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f695407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f69540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695407c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695407c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f695407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f695407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f695407c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f695407c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f695407c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f695407c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695407c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695407c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f695407c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f695407c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f58c8a3a1_1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f58c8a3a1_1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f695407c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f695407c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f695407c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f695407c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f695407c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f695407c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695407c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695407c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f695407c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f695407c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f695407c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f695407c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f695407c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f695407c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f695407c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f695407c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f695407c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f695407c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f695407c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f695407c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f635533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f635533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f695407c7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f695407c7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f695407c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f695407c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f695407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f695407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f695407c7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f695407c7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f695407c7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f695407c7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f695407c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f695407c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f695407c7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f695407c7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f695407c7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f695407c7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f695407c7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f695407c7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f695407c7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f695407c7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f635533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f635533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f695407c7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f695407c7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f695407c7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f695407c7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f695407c7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f695407c7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f695407c7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f695407c7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f695407c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f695407c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f695407c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f695407c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f695407c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f695407c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f6355337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f635533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f6355337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f6355337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f58c8a3a1_1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f58c8a3a1_1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f58c8a3a1_1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f58c8a3a1_1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lmbrasil@gmail.com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66.png"/><Relationship Id="rId6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5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5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68.png"/><Relationship Id="rId5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734758" y="112542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 MODELAGEM 3D APLICADA À NANOTECNOLOGIA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Descrição: Apresentar conceitos básicos de modelagem 3D relacionados à engenharia e desenvolvimento de protótipos, inclusive voltados à nanotecnologia e saúde.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52001" cy="12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.Nanopartícula: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.O que é 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"Uma </a:t>
            </a:r>
            <a:r>
              <a:rPr b="1"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nanopartícula</a:t>
            </a: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é um corpo tendo uma dimensão da ordem de 100 nm ou menor"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PAS71   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10                                                                                                                                                               Fonte: Revista Galileu, 2018.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</a:t>
            </a:r>
            <a:r>
              <a:rPr lang="en" sz="10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  Fonte:http://revistagalileu.globo.com</a:t>
            </a:r>
            <a:endParaRPr sz="10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700" y="2571749"/>
            <a:ext cx="2136845" cy="21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.Nanopartícula: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 - Na escala das nanopartículas, as suas propriedades físicas (elétricas, magnéticas, catalíticas e ópticas) , são diferentes das propriedades do material de origem.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 - Alteração do raio e formato.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11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.Nanopartícula: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.Formação: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- Físico,químico e biológico;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- Cilindros, cubos, tubos, prismas, octaedros dentre outros;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.Nanopartícula: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.Síntese: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.Exemplo: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         - Boroidreto de sódio; </a:t>
            </a:r>
            <a:endParaRPr b="1" sz="14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         - Banho de Gelo;</a:t>
            </a:r>
            <a:endParaRPr b="1" sz="14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         - Agitação por barra magnética; </a:t>
            </a:r>
            <a:endParaRPr b="1" sz="14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         - Nitrato de Prata (gota a gota);</a:t>
            </a:r>
            <a:endParaRPr b="1" sz="14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/>
              <a:t>13</a:t>
            </a:r>
            <a:r>
              <a:rPr b="1" lang="en" sz="14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Fonte: Saense,2018</a:t>
            </a:r>
            <a:endParaRPr b="1" sz="14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875" y="1152472"/>
            <a:ext cx="3261100" cy="3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3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.Nanomateriais: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.Metálicos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.Ouro/Prata: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-Anti-inflamatório;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-Ressonância plasmônica;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-Catalisador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/>
              <a:t>14        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                                      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                                          Fonte: jornal do Campus,2018.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18" y="2898618"/>
            <a:ext cx="3263750" cy="1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29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.Nanomateriais: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.Carbono/Grafeno: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- Alta resistência mecânica;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- Alta flexibilidade;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- Características térmicas e elétricas;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     Fonte: Mais Unifra,2018.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15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600" y="806100"/>
            <a:ext cx="2160625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600" y="2360125"/>
            <a:ext cx="2160625" cy="17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4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. Modelagem 3D;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.O que é 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Criar um objeto com 3 dimensões, por meio de programas específicos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- Simulações;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- Jogos,engenharia,arquitetura,dentre outros;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							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Fonte: mundodesenhodigital, 2018.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/>
              <a:t>16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350" y="2685100"/>
            <a:ext cx="2597650" cy="22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234725" y="11524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. Modelagem 3D;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.Softwares: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- Blender;     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- Catia;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- 3D MAX;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- AutoCad;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- Maya 3D;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17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893" y="1152468"/>
            <a:ext cx="1582350" cy="13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500" y="1152475"/>
            <a:ext cx="4366044" cy="13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488" y="2513000"/>
            <a:ext cx="22193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0825" y="2513001"/>
            <a:ext cx="22193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150" y="2513000"/>
            <a:ext cx="12861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. Modelagem 3D;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.Processo de criação: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- Concepção de elementos;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- Modelagem;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- Renderização;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- Pós-produção;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18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.Introdução ao Blender: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Código aberto;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Multiplataforma;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1998;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19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788" y="1660113"/>
            <a:ext cx="364807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90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Alunos: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Matheus Escovedo da Costa - Engenharia Mecatrônica - escovedomatheus@gmail.com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Pedro Henrique Queiroz Miranda - Engenharia de Software - pmiranda7410@gmail.com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Orientadores: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Glécia Virgolino da Silva Luz  - gleciavs@gmail.com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Lourdes Mattos Brasil - </a:t>
            </a:r>
            <a:r>
              <a:rPr lang="en" u="sng">
                <a:solidFill>
                  <a:schemeClr val="hlink"/>
                </a:solidFill>
                <a:hlinkClick r:id="rId3"/>
              </a:rPr>
              <a:t>lmbrasil@gmail.com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.Introdução ao Blender: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Renderização realista;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Sistema físico de simulação;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Permite esculpir;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Comunidade ativa;       </a:t>
            </a:r>
            <a:r>
              <a:rPr lang="en"/>
              <a:t>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      Fonte:Sinhacks,2018.</a:t>
            </a:r>
            <a:r>
              <a:rPr lang="en"/>
              <a:t>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 Fonte:Youtube,2018.                                                                              20</a:t>
            </a:r>
            <a:endParaRPr sz="1000"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353" y="863553"/>
            <a:ext cx="329960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00" y="3012925"/>
            <a:ext cx="3076699" cy="1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73650"/>
            <a:ext cx="85206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742825"/>
            <a:ext cx="8520600" cy="4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.Introdução ao Unity: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Unity Technologies;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Engine domina 45% do mercado global de games;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  									 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Fonte: Produção de Jogos, 2018.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  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21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00" y="1960375"/>
            <a:ext cx="4988375" cy="16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74" y="3658174"/>
            <a:ext cx="1307850" cy="13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526" y="3678701"/>
            <a:ext cx="1347210" cy="13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6125" y="3659911"/>
            <a:ext cx="1347200" cy="13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2050" y="3753350"/>
            <a:ext cx="1233700" cy="12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163650"/>
            <a:ext cx="85206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872350"/>
            <a:ext cx="8520600" cy="4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.Linguagens de Programação Utilizada: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UnityScript -- Javascript;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C++;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C#;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Boo -- python;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Compativel com o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Max, Maya, Blender, Cinema4D, Modo, Lightwave &amp; Cheetah3D (Arquivos .fbx)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Sketchup ( “.skp”), 3DMax (“.fbx” ou “.obj”);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22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.Aplicações: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“Medical nanorobotics for diabetes control”  Adriano Cavalcanti,  Bijan Shirinzadeh,  Luiz C. Kretly;  (2008)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</a:t>
            </a:r>
            <a:r>
              <a:rPr lang="en" sz="1000"/>
              <a:t>23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5" y="2424224"/>
            <a:ext cx="2845550" cy="27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463" y="2571738"/>
            <a:ext cx="51911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.Aplicações: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“Nanorobot architecture for medical target identification” Adriano Cavalcanti , Bijan Shirinzadeh, Robert A Freitas Jr and Tad Hogg; (2007)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24</a:t>
            </a:r>
            <a:endParaRPr sz="1000"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38" y="2432550"/>
            <a:ext cx="31337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2423025"/>
            <a:ext cx="294322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Prática: Hemácia</a:t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311700" y="1120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Fonte: biologianolaboratorio, 2018.</a:t>
            </a:r>
            <a:r>
              <a:rPr lang="en"/>
              <a:t>  </a:t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450" y="1120250"/>
            <a:ext cx="4713975" cy="31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Atalhos</a:t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“S” (Size) - Altera o tamanho do objeto;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“G” (Grab) - Segura o objeto;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“R” (Rotate) - Gira o objeto;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“TAB” - troca entre object mode para edit mode (Vice-versa);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--Dentro do Edit Mode--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“E” (Extrude) - “Expulsa ou comprime” Extrude face, vértice ou aresta;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(Qualquer atalho depois de apertado, seguido de algum eixo (X, Y, Z), irá alterar seu movimento limitado para tal eixo escolhido) 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311700" y="359150"/>
            <a:ext cx="85206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1ª é preciso mudar do </a:t>
            </a:r>
            <a:r>
              <a:rPr lang="en" u="sng"/>
              <a:t>object mode</a:t>
            </a:r>
            <a:r>
              <a:rPr lang="en"/>
              <a:t> para o </a:t>
            </a:r>
            <a:r>
              <a:rPr lang="en" u="sng"/>
              <a:t>edit mode.</a:t>
            </a:r>
            <a:r>
              <a:rPr lang="en"/>
              <a:t> </a:t>
            </a:r>
            <a:endParaRPr/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7804350" cy="36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300" y="2988625"/>
            <a:ext cx="3836000" cy="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2º Selecionar “Faces” como forma de edição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25" y="1089625"/>
            <a:ext cx="6999350" cy="3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650" y="2571750"/>
            <a:ext cx="217311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96125"/>
            <a:ext cx="85206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3ª </a:t>
            </a:r>
            <a:r>
              <a:rPr lang="en" sz="2400"/>
              <a:t>Acrescentar o Modifier “Subdivision Surface” e aumentar o valor da “view” para aumentar a quantidade de faces e deixá-la mais redonda.</a:t>
            </a:r>
            <a:endParaRPr sz="2400"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67175" cy="3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900" y="1057950"/>
            <a:ext cx="4584576" cy="24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325" y="3567650"/>
            <a:ext cx="2895600" cy="15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700" y="0"/>
            <a:ext cx="948300" cy="3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r>
              <a:rPr b="1" lang="en"/>
              <a:t>Introdução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- Conceitos Básicos;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- Blender e Unity;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- Aplicações;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</a:t>
            </a:r>
            <a:r>
              <a:rPr b="1" lang="en"/>
              <a:t>Prática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- Modelagem e simulação;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3</a:t>
            </a:r>
            <a:r>
              <a:rPr lang="en"/>
              <a:t> 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4</a:t>
            </a:r>
            <a:r>
              <a:rPr lang="en"/>
              <a:t>ª </a:t>
            </a:r>
            <a:r>
              <a:rPr lang="en" sz="2900"/>
              <a:t>Ir em Tools(Lateral esquerda) selecionar “Loop Cut and Slide”</a:t>
            </a:r>
            <a:endParaRPr sz="2900"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75" y="1017725"/>
            <a:ext cx="5625751" cy="40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311700" y="163650"/>
            <a:ext cx="85206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5ª </a:t>
            </a:r>
            <a:r>
              <a:rPr lang="en" sz="2800"/>
              <a:t>Cortar o Objeto na Horizontal e logo em seguida apertar “S” para mudar o tamanho de sua lateral até o tamanho desejado.</a:t>
            </a:r>
            <a:endParaRPr sz="2800"/>
          </a:p>
        </p:txBody>
      </p:sp>
      <p:sp>
        <p:nvSpPr>
          <p:cNvPr id="308" name="Google Shape;30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(Cada passo é respectivo a cada imagem)</a:t>
            </a:r>
            <a:endParaRPr sz="1400"/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25325"/>
            <a:ext cx="16954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138" y="1958650"/>
            <a:ext cx="14763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675" y="1174750"/>
            <a:ext cx="4870576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6025" y="-1"/>
            <a:ext cx="837975" cy="3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6ª Selecionar novamente a edição de Face</a:t>
            </a:r>
            <a:endParaRPr/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300" y="1721075"/>
            <a:ext cx="3696800" cy="15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266675" y="118625"/>
            <a:ext cx="85206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7ª </a:t>
            </a:r>
            <a:r>
              <a:rPr lang="en" sz="2500"/>
              <a:t>Selecionar as faces de cima e baixo (Polos), Apertar “E”, logo em seguida “S” e ir ajustando até o tamanho desejado para a concavidade.</a:t>
            </a:r>
            <a:endParaRPr sz="2500"/>
          </a:p>
        </p:txBody>
      </p:sp>
      <p:sp>
        <p:nvSpPr>
          <p:cNvPr id="326" name="Google Shape;32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75" y="1660325"/>
            <a:ext cx="4449151" cy="24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525" y="1685700"/>
            <a:ext cx="3620499" cy="24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3950" y="0"/>
            <a:ext cx="1000050" cy="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311700" y="84875"/>
            <a:ext cx="85206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8ª </a:t>
            </a:r>
            <a:r>
              <a:rPr lang="en" sz="2400"/>
              <a:t>Feito a concavidade, selecionar as 4 novas faces criadas na concavidade de cada polo e apertar “S” para aumentar tal concavidade, deixando-a mais parecida com a hemácia.</a:t>
            </a:r>
            <a:endParaRPr sz="2400"/>
          </a:p>
        </p:txBody>
      </p:sp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311700" y="1478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5775"/>
            <a:ext cx="4392850" cy="28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875" y="1478875"/>
            <a:ext cx="3886200" cy="32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6925" y="0"/>
            <a:ext cx="627075" cy="2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311700" y="174900"/>
            <a:ext cx="85206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9ª </a:t>
            </a:r>
            <a:r>
              <a:rPr lang="en" sz="2400"/>
              <a:t>Ir para o </a:t>
            </a:r>
            <a:r>
              <a:rPr b="1" lang="en" sz="2400">
                <a:solidFill>
                  <a:srgbClr val="FFFF00"/>
                </a:solidFill>
              </a:rPr>
              <a:t>OBJECT MODE</a:t>
            </a:r>
            <a:r>
              <a:rPr lang="en" sz="2400"/>
              <a:t> e com nossa hemácia selecionada, apertar “S” e logo em seguida “Z” para diminuir seu tamanho no eixo Z.</a:t>
            </a:r>
            <a:endParaRPr sz="2400"/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311700" y="11524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5250"/>
            <a:ext cx="436245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000" y="1530677"/>
            <a:ext cx="3571875" cy="2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3875" y="0"/>
            <a:ext cx="650125" cy="24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10ª Adicionar modifier “Displace”</a:t>
            </a:r>
            <a:endParaRPr/>
          </a:p>
        </p:txBody>
      </p:sp>
      <p:sp>
        <p:nvSpPr>
          <p:cNvPr id="353" name="Google Shape;35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3925"/>
            <a:ext cx="3564450" cy="23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325" y="1391301"/>
            <a:ext cx="5165650" cy="30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11ª Adicionar Textura </a:t>
            </a:r>
            <a:endParaRPr/>
          </a:p>
        </p:txBody>
      </p:sp>
      <p:sp>
        <p:nvSpPr>
          <p:cNvPr id="362" name="Google Shape;36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63" name="Google Shape;3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025" y="1415613"/>
            <a:ext cx="4121925" cy="27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title"/>
          </p:nvPr>
        </p:nvSpPr>
        <p:spPr>
          <a:xfrm>
            <a:off x="311700" y="73625"/>
            <a:ext cx="8520600" cy="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12ª Escolher, dentro da textura, a opção “Clouds” e ajustar o “size”, logo abaixo, pro tanto que achar bom.</a:t>
            </a:r>
            <a:endParaRPr/>
          </a:p>
        </p:txBody>
      </p:sp>
      <p:sp>
        <p:nvSpPr>
          <p:cNvPr id="370" name="Google Shape;37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0" y="1152475"/>
            <a:ext cx="4057650" cy="37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850" y="1152473"/>
            <a:ext cx="3114675" cy="38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4325" y="0"/>
            <a:ext cx="689675" cy="2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311700" y="84875"/>
            <a:ext cx="85206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13ª </a:t>
            </a:r>
            <a:r>
              <a:rPr lang="en" sz="2400"/>
              <a:t>Voltar para a opção Displace (modifier) e dentro dela ajustar o valor strength para melhor texturização da hemácia.</a:t>
            </a:r>
            <a:endParaRPr sz="2400"/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425" y="990575"/>
            <a:ext cx="4051775" cy="40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125" y="0"/>
            <a:ext cx="716875" cy="2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01175"/>
            <a:ext cx="8520600" cy="40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“Nanotecnologia e Engenharia”;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5551 Artigos;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4                                                                                                                     </a:t>
            </a:r>
            <a:r>
              <a:rPr lang="en" sz="1000"/>
              <a:t> Fonte: Scopus. ,2018.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                                                                                                                   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275" y="1337863"/>
            <a:ext cx="4921100" cy="33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401750" y="41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7" name="Google Shape;38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14ª </a:t>
            </a: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 você achar que a textura não ficou igual, volte para a opção de textura e mude o size novamente (do mesmo jeito que você pôde mudar no slide 38), então teste valores entre o size e o strength(slide 39).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  <a:r>
              <a:rPr lang="en" sz="30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EXEMPLO:</a:t>
            </a: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size = 0.45 ← → strength = 0.200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311700" y="15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15ª Em file salve o arquivo em save as, depois modifique o nome do arquivo.blend e selecione a pasta.</a:t>
            </a:r>
            <a:endParaRPr/>
          </a:p>
        </p:txBody>
      </p:sp>
      <p:sp>
        <p:nvSpPr>
          <p:cNvPr id="394" name="Google Shape;39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75" y="1843275"/>
            <a:ext cx="19431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075" y="1828800"/>
            <a:ext cx="54102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2125" y="0"/>
            <a:ext cx="1011875" cy="3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type="title"/>
          </p:nvPr>
        </p:nvSpPr>
        <p:spPr>
          <a:xfrm>
            <a:off x="311700" y="20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 UNITY: Passo 1º. Criar novo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1400"/>
            <a:ext cx="9144000" cy="41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311700" y="9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2º. Coloque um nome e clique em Create project </a:t>
            </a:r>
            <a:endParaRPr/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8" y="826400"/>
            <a:ext cx="8938925" cy="420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311700" y="141150"/>
            <a:ext cx="85206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3º. Você será direcionado para essa página, agora vamos passar a modelagem 3D da sua hemácia.</a:t>
            </a:r>
            <a:endParaRPr/>
          </a:p>
        </p:txBody>
      </p:sp>
      <p:sp>
        <p:nvSpPr>
          <p:cNvPr id="419" name="Google Shape;41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8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075" y="0"/>
            <a:ext cx="934925" cy="3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type="title"/>
          </p:nvPr>
        </p:nvSpPr>
        <p:spPr>
          <a:xfrm>
            <a:off x="311700" y="12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4ª Clique em Assets, e import new Assets e selecione o arquivo.do blender</a:t>
            </a:r>
            <a:endParaRPr/>
          </a:p>
        </p:txBody>
      </p:sp>
      <p:sp>
        <p:nvSpPr>
          <p:cNvPr id="427" name="Google Shape;42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551" y="1431550"/>
            <a:ext cx="5298950" cy="17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75" y="1431550"/>
            <a:ext cx="3489975" cy="30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0800" y="0"/>
            <a:ext cx="1063200" cy="3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>
            <p:ph type="title"/>
          </p:nvPr>
        </p:nvSpPr>
        <p:spPr>
          <a:xfrm>
            <a:off x="311700" y="67525"/>
            <a:ext cx="85206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5º. Clique em assets, segure no arquivo da sua hemácia e arraste para o mundo de edição do unity.</a:t>
            </a:r>
            <a:endParaRPr/>
          </a:p>
        </p:txBody>
      </p:sp>
      <p:sp>
        <p:nvSpPr>
          <p:cNvPr id="436" name="Google Shape;43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00" y="1278874"/>
            <a:ext cx="7349700" cy="3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6350" y="0"/>
            <a:ext cx="827650" cy="3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type="title"/>
          </p:nvPr>
        </p:nvSpPr>
        <p:spPr>
          <a:xfrm>
            <a:off x="311700" y="62350"/>
            <a:ext cx="8520600" cy="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6º. Com o Botão direito na pasta “assets” selecione a opção “Create → Folder” para criar uma nova pasta para os códigos</a:t>
            </a:r>
            <a:endParaRPr sz="2400"/>
          </a:p>
        </p:txBody>
      </p:sp>
      <p:sp>
        <p:nvSpPr>
          <p:cNvPr id="444" name="Google Shape;44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45" name="Google Shape;4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75" y="889950"/>
            <a:ext cx="5835626" cy="42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5825" y="0"/>
            <a:ext cx="768175" cy="2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/>
          <p:nvPr>
            <p:ph type="title"/>
          </p:nvPr>
        </p:nvSpPr>
        <p:spPr>
          <a:xfrm>
            <a:off x="311700" y="73625"/>
            <a:ext cx="85206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7º. Agora na pasta dos códigos aperte o botão direito selecione “Create → C# Script” e dê o nome de “Hemacia” para o arquivo.</a:t>
            </a:r>
            <a:endParaRPr sz="2400"/>
          </a:p>
        </p:txBody>
      </p:sp>
      <p:sp>
        <p:nvSpPr>
          <p:cNvPr id="452" name="Google Shape;45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53" name="Google Shape;4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75" y="956825"/>
            <a:ext cx="4997625" cy="4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5350" y="0"/>
            <a:ext cx="758650" cy="2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>
            <p:ph type="title"/>
          </p:nvPr>
        </p:nvSpPr>
        <p:spPr>
          <a:xfrm>
            <a:off x="311700" y="129900"/>
            <a:ext cx="85206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8º. Dê duplo clique no arquivo C# que você criou e digite o seguinte código do arquivo “Hemacia_apresentacao” que enviamos por e-mail para vocês.</a:t>
            </a:r>
            <a:endParaRPr sz="2400"/>
          </a:p>
        </p:txBody>
      </p:sp>
      <p:sp>
        <p:nvSpPr>
          <p:cNvPr id="460" name="Google Shape;460;p61"/>
          <p:cNvSpPr txBox="1"/>
          <p:nvPr>
            <p:ph idx="1" type="body"/>
          </p:nvPr>
        </p:nvSpPr>
        <p:spPr>
          <a:xfrm>
            <a:off x="356725" y="1118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61" name="Google Shape;4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25" y="1069200"/>
            <a:ext cx="4768050" cy="402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6925" y="0"/>
            <a:ext cx="627075" cy="2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“Modelagem 3D e Engenharia”;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9715 Artigos;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5								Fonte: Scopus, 2018.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                                                                                                               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325" y="1488450"/>
            <a:ext cx="5035850" cy="31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>
            <p:ph type="title"/>
          </p:nvPr>
        </p:nvSpPr>
        <p:spPr>
          <a:xfrm>
            <a:off x="311700" y="14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9º. Arraste o arquivo do código até o objeto da hemácia.</a:t>
            </a:r>
            <a:endParaRPr/>
          </a:p>
        </p:txBody>
      </p:sp>
      <p:sp>
        <p:nvSpPr>
          <p:cNvPr id="468" name="Google Shape;468;p62"/>
          <p:cNvSpPr txBox="1"/>
          <p:nvPr>
            <p:ph idx="1" type="body"/>
          </p:nvPr>
        </p:nvSpPr>
        <p:spPr>
          <a:xfrm>
            <a:off x="311700" y="927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13" y="765323"/>
            <a:ext cx="8273776" cy="41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375" y="0"/>
            <a:ext cx="896625" cy="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/>
          <p:nvPr>
            <p:ph type="title"/>
          </p:nvPr>
        </p:nvSpPr>
        <p:spPr>
          <a:xfrm>
            <a:off x="311700" y="8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10º. Adicione a Component “RigidBody” para sua Hemácia e desative a opção “Use Gravity” dentro dessa component.</a:t>
            </a:r>
            <a:endParaRPr/>
          </a:p>
        </p:txBody>
      </p:sp>
      <p:sp>
        <p:nvSpPr>
          <p:cNvPr id="476" name="Google Shape;47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43950" cy="39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838" y="1152463"/>
            <a:ext cx="26003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475" y="3038850"/>
            <a:ext cx="2695575" cy="19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4300" y="0"/>
            <a:ext cx="729700" cy="2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>
            <p:ph type="title"/>
          </p:nvPr>
        </p:nvSpPr>
        <p:spPr>
          <a:xfrm>
            <a:off x="311700" y="253700"/>
            <a:ext cx="85206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11º. Selecione a “Main Camera”, Clique para abrir a Component chamada “Camera” logo abaixo da Component chamada Transform, para que você possa ver a visão da câmera e ajuste a posição da câmera para ver a hemácia.</a:t>
            </a:r>
            <a:endParaRPr sz="1800"/>
          </a:p>
        </p:txBody>
      </p:sp>
      <p:sp>
        <p:nvSpPr>
          <p:cNvPr id="486" name="Google Shape;48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00" y="1204400"/>
            <a:ext cx="8908601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921" y="0"/>
            <a:ext cx="682079" cy="2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 txBox="1"/>
          <p:nvPr>
            <p:ph type="title"/>
          </p:nvPr>
        </p:nvSpPr>
        <p:spPr>
          <a:xfrm>
            <a:off x="311700" y="79950"/>
            <a:ext cx="85206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12º. Com a Câmera ajustada para a hemácia, aperte no PLAY e veja sua movimentação.</a:t>
            </a:r>
            <a:endParaRPr/>
          </a:p>
        </p:txBody>
      </p:sp>
      <p:sp>
        <p:nvSpPr>
          <p:cNvPr id="494" name="Google Shape;49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005" y="1825463"/>
            <a:ext cx="5868500" cy="14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375" y="0"/>
            <a:ext cx="896625" cy="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502" name="Google Shape;502;p6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HIGICLEAR. Nanotecnologia-combate-doencas. Disponível em: &lt;http://higiclear.com.br/nanotecnologia-combate-doencas/&gt;. Acesso em: 26 set. 2018.</a:t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JORNAL DO CAMPUS. Jornal. Disponível em: &lt;http://www.jornaldocampus.usp.br&gt;. Acesso em: 26 set. 2018.</a:t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MAISUNIFRA. União. Disponível em: &lt;http://maisunifra.com.br&gt;. Acesso em: 26 set. 2018.</a:t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PRODUCAO DE JOGOS. Unity. Disponível em: &lt;https://producaodejogos.com/unity&gt;. Acesso em: 26 set. 2018.</a:t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REVISTA GALILEU. NANOPARTICULAS CARREGADAS COM VENENO DE ABELHA MATAM HIV. Disponível em: &lt;http://revistagalileu.globo.com/Revista/Common/0,,EMI332949-17770,00-NANOPARTICULAS+CARREGADAS+COM+VENENO+DE+ABELHA+MATAM+HIV.html&gt;. Acesso em: 26 set. 2018.</a:t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SAENSE. Ciência. Disponível em: &lt;http://www.saense.com.br&gt;. Acesso em: 26 set. 2018.</a:t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SINKHACKS. Making a low poly model for 3d printing using blender. Disponível em: &lt;http://sinkhacks.com/making-a-low-poly-model-for-3d-printing-using-blender&gt;. Acesso em: 26 set. 2018.</a:t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YOUTUBE. Vídeo. Disponível em: &lt;https://www.youtube.com/watch?v=GUTuhHyW0Mc&gt;. Acesso em: 26 set. 2018.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7"/>
          <p:cNvSpPr txBox="1"/>
          <p:nvPr>
            <p:ph idx="1" type="body"/>
          </p:nvPr>
        </p:nvSpPr>
        <p:spPr>
          <a:xfrm>
            <a:off x="311700" y="1152475"/>
            <a:ext cx="85206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BIOLOGIANOLABORATORIO. Hemacias. Disponível em: &lt;https://biologianolaboratorio.wordpress.com/tag/hemacias/&gt;. Acesso em: 14 set. 2018.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CAVALCANTI, A. et al. Nanorobot architecture for medical target identification. Nanotechnology, Australia, v. 19, out. 2007. Disponível em: &lt;stacks.iop.org/Nano/19/015103&gt;. Acesso em: 13 set. 2018.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CAVALCANTI, Adriano; SHIRINZADEH, Bijan; KRETLY, Luiz C.. Medical nanorobotics for diabetes control. Nanomedicine, Australia, v. 4, p. 127-138, jan. 2008. 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Disponível em: &lt;www.sciencedirect.com&gt;. Acesso em: 13 set. 2018.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FUNDACENTRO. Nanopartículas de prata. Disponível em: &lt;http://www.fundacentro.gov.br/nanotecnologia/nanoparticulas-de-prata&gt;. Acesso em: 16 set. 2018.FUNDACENTRO. Nanotubos de carbono. Disponível em: &lt;http://www.fundacentro.gov.br/nanotecnologia/nanotubos-de-carbono&gt;. Acesso em: 15 set. 2018.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MAISUNIFRA. Nanomateriais de carbono. 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Disponível em: &lt;http://maisunifra.com.br/conteudo/nanomateriais-de-carbono/#4&gt;. Acesso em: 13 set. 2018.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514" name="Google Shape;514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OLHAR DIGITAL. Jovem de 17 anos cria nano-partícula que ajuda no tratamento contra o câncer.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Disponível em: &lt;https://olhardigital.com.br/noticia/jovem-de-17-anos-cria-nano-particula-que-ajuda-no-tratamento-contra-o-cancer/22810&gt;. Acesso em: 14 set. 2018.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TREINAWEB. Blender 3d preparamos 7 dicas incríveis para você explora-lo. Disponível em: &lt;https://www.treinaweb.com.br/blog/blender-3d-preparamos-7-dicas-incriveis-para-voce-explora-lo/&gt;. Acesso em: 12 set. 2018.</a:t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NANOMATERIAIS. Nanopartículas de ouro. Disponível em: &lt;https://nanomateriais.wordpress.com/tag/nanoparticulas-de-ouro/&gt;. Acesso em: 26 set. 2018.</a:t>
            </a:r>
            <a:endParaRPr b="1" sz="1100" u="sng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0883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Modelagem 3D e Nanotecnologia;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419 Artigos;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6				 Fonte: Scopus, 2018.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                                                                                                        Fonte: Scopus</a:t>
            </a:r>
            <a:endParaRPr sz="10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825" y="2116400"/>
            <a:ext cx="5240525" cy="28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4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Modelagem 3D e Nanotecnologia;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20% na área de engenharia;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7                                                                                                                            Fonte: Scopus,2018.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                                                                                                                           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400" y="1641825"/>
            <a:ext cx="4588350" cy="3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.Nanotecnologia: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O que é 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</a:t>
            </a:r>
            <a:r>
              <a:rPr lang="en" sz="1000"/>
              <a:t>Fonte:higiclear,2018. http://higiclear.com.br/nanotecnologia-combate-doencas/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600" y="1713250"/>
            <a:ext cx="35814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 Conceitos Básicos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.Nanotecnologia: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O que é 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A capacidade de ver e controlar átomos e moléculas individuais. (National Nanotechnology initiative, NANO.GOV);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Há muito espaço no fundo” - Richard Feynman - 1959; 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 Escala de </a:t>
            </a:r>
            <a:r>
              <a:rPr lang="en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baseline="30000" lang="en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-9</a:t>
            </a: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metros. </a:t>
            </a:r>
            <a:endParaRPr baseline="300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9</a:t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900" y="1"/>
            <a:ext cx="15621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